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60" autoAdjust="0"/>
    <p:restoredTop sz="94660"/>
  </p:normalViewPr>
  <p:slideViewPr>
    <p:cSldViewPr>
      <p:cViewPr varScale="1">
        <p:scale>
          <a:sx n="74" d="100"/>
          <a:sy n="74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E44FD-4F39-43AB-A981-18AAC52DCCD2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9D8DD-F7C2-48CE-9FEC-EC97187F589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0449C-6E9E-48CF-A7FE-57300FB2D327}" type="datetimeFigureOut">
              <a:rPr lang="en-US" smtClean="0"/>
              <a:pPr/>
              <a:t>2/28/2011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ED508-C3EC-4CF5-AC20-6E2BB9E795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69088" y="0"/>
            <a:ext cx="61318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Sequence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285860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A geometric sequence is one where to get from one term to the next you multiply by the same number each time. This number is called the </a:t>
            </a:r>
            <a:r>
              <a:rPr lang="en-GB" sz="2400" b="1" i="1" dirty="0" smtClean="0">
                <a:solidFill>
                  <a:srgbClr val="FF0000"/>
                </a:solidFill>
              </a:rPr>
              <a:t>common ratio, r.  </a:t>
            </a:r>
            <a:endParaRPr lang="en-GB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786058"/>
            <a:ext cx="8215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 1         2           3            4</a:t>
            </a:r>
          </a:p>
          <a:p>
            <a:r>
              <a:rPr lang="en-GB" sz="3200" b="1" dirty="0" err="1" smtClean="0"/>
              <a:t>Eg</a:t>
            </a:r>
            <a:r>
              <a:rPr lang="en-GB" sz="3200" b="1" dirty="0" smtClean="0"/>
              <a:t> </a:t>
            </a:r>
            <a:r>
              <a:rPr lang="en-GB" b="1" dirty="0" smtClean="0"/>
              <a:t>		</a:t>
            </a:r>
            <a:r>
              <a:rPr lang="en-GB" sz="2800" b="1" dirty="0" smtClean="0"/>
              <a:t>2,   10,   50,   250 ...</a:t>
            </a:r>
            <a:endParaRPr lang="en-GB" sz="2800" b="1" dirty="0"/>
          </a:p>
        </p:txBody>
      </p:sp>
      <p:sp>
        <p:nvSpPr>
          <p:cNvPr id="7" name="Curved Up Arrow 6"/>
          <p:cNvSpPr/>
          <p:nvPr/>
        </p:nvSpPr>
        <p:spPr>
          <a:xfrm>
            <a:off x="2500298" y="3571876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4546" y="4429132"/>
            <a:ext cx="928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10</a:t>
            </a:r>
            <a:r>
              <a:rPr lang="en-GB" sz="2800" b="1" dirty="0" smtClean="0"/>
              <a:t>=5</a:t>
            </a:r>
          </a:p>
          <a:p>
            <a:r>
              <a:rPr lang="en-GB" sz="2800" b="1" dirty="0" smtClean="0"/>
              <a:t> 2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4429132"/>
            <a:ext cx="928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5</a:t>
            </a:r>
            <a:r>
              <a:rPr lang="en-GB" sz="2800" b="1" u="sng" dirty="0" smtClean="0"/>
              <a:t>0</a:t>
            </a:r>
            <a:r>
              <a:rPr lang="en-GB" sz="2800" b="1" dirty="0" smtClean="0"/>
              <a:t>=5</a:t>
            </a:r>
          </a:p>
          <a:p>
            <a:r>
              <a:rPr lang="en-GB" sz="2800" b="1" dirty="0" smtClean="0"/>
              <a:t>10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29190" y="4403719"/>
            <a:ext cx="1357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250</a:t>
            </a:r>
            <a:r>
              <a:rPr lang="en-GB" sz="2800" b="1" dirty="0" smtClean="0"/>
              <a:t>=5</a:t>
            </a:r>
          </a:p>
          <a:p>
            <a:r>
              <a:rPr lang="en-GB" sz="2800" b="1" dirty="0" smtClean="0"/>
              <a:t> 50</a:t>
            </a:r>
            <a:endParaRPr lang="en-GB" sz="2800" b="1" dirty="0"/>
          </a:p>
        </p:txBody>
      </p:sp>
      <p:sp>
        <p:nvSpPr>
          <p:cNvPr id="14" name="Curved Up Arrow 13"/>
          <p:cNvSpPr/>
          <p:nvPr/>
        </p:nvSpPr>
        <p:spPr>
          <a:xfrm>
            <a:off x="3286116" y="3571876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00298" y="37861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7554" y="37861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>
            <a:off x="4000496" y="3571876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43372" y="37861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43768" y="3143248"/>
            <a:ext cx="1000132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r=5</a:t>
            </a:r>
            <a:endParaRPr lang="en-GB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2" grpId="0"/>
      <p:bldP spid="13" grpId="0"/>
      <p:bldP spid="14" grpId="0" animBg="1"/>
      <p:bldP spid="16" grpId="0"/>
      <p:bldP spid="17" grpId="0"/>
      <p:bldP spid="18" grpId="0" animBg="1"/>
      <p:bldP spid="20" grpId="0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5895" y="0"/>
            <a:ext cx="50706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285860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A geometric series is the sum of a geometric sequence</a:t>
            </a:r>
            <a:r>
              <a:rPr lang="en-GB" sz="2400" b="1" i="1" dirty="0" smtClean="0">
                <a:solidFill>
                  <a:srgbClr val="FF0000"/>
                </a:solidFill>
              </a:rPr>
              <a:t>  </a:t>
            </a:r>
            <a:endParaRPr lang="en-GB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785926"/>
            <a:ext cx="82153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Terms:</a:t>
            </a:r>
            <a:r>
              <a:rPr lang="en-GB" b="1" dirty="0" smtClean="0"/>
              <a:t>	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              2              3                4                               n-1                   n</a:t>
            </a:r>
          </a:p>
          <a:p>
            <a:r>
              <a:rPr lang="en-GB" sz="2800" b="1" dirty="0" err="1" smtClean="0"/>
              <a:t>S</a:t>
            </a:r>
            <a:r>
              <a:rPr lang="en-GB" sz="2800" b="1" baseline="-25000" dirty="0" err="1" smtClean="0"/>
              <a:t>n</a:t>
            </a:r>
            <a:r>
              <a:rPr lang="en-GB" sz="2800" b="1" dirty="0" smtClean="0"/>
              <a:t>	a  +   </a:t>
            </a:r>
            <a:r>
              <a:rPr lang="en-GB" sz="2800" b="1" dirty="0" err="1" smtClean="0"/>
              <a:t>ar</a:t>
            </a:r>
            <a:r>
              <a:rPr lang="en-GB" sz="2800" b="1" dirty="0" smtClean="0"/>
              <a:t>  +   ar</a:t>
            </a:r>
            <a:r>
              <a:rPr lang="en-GB" sz="2800" b="1" baseline="38000" dirty="0" smtClean="0"/>
              <a:t>2  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3</a:t>
            </a:r>
            <a:r>
              <a:rPr lang="en-GB" sz="2800" b="1" dirty="0" smtClean="0"/>
              <a:t> +.......+   ar</a:t>
            </a:r>
            <a:r>
              <a:rPr lang="en-GB" sz="2800" b="1" baseline="38000" dirty="0" smtClean="0"/>
              <a:t>n-2   </a:t>
            </a:r>
            <a:r>
              <a:rPr lang="en-GB" sz="2800" b="1" dirty="0" smtClean="0"/>
              <a:t>+   ar</a:t>
            </a:r>
            <a:r>
              <a:rPr lang="en-GB" sz="2800" b="1" baseline="38000" dirty="0" smtClean="0"/>
              <a:t>n-1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8596" y="2843095"/>
            <a:ext cx="82153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Terms:</a:t>
            </a:r>
            <a:r>
              <a:rPr lang="en-GB" b="1" dirty="0" smtClean="0"/>
              <a:t>	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              2              3                4                               n-1                   n</a:t>
            </a:r>
          </a:p>
          <a:p>
            <a:r>
              <a:rPr lang="en-GB" sz="2800" b="1" dirty="0" err="1" smtClean="0"/>
              <a:t>rS</a:t>
            </a:r>
            <a:r>
              <a:rPr lang="en-GB" sz="2800" b="1" baseline="-25000" dirty="0" err="1" smtClean="0"/>
              <a:t>n</a:t>
            </a:r>
            <a:r>
              <a:rPr lang="en-GB" sz="2800" b="1" baseline="-25000" dirty="0" smtClean="0"/>
              <a:t> </a:t>
            </a:r>
            <a:r>
              <a:rPr lang="en-GB" sz="2800" b="1" dirty="0" smtClean="0"/>
              <a:t>     </a:t>
            </a:r>
            <a:r>
              <a:rPr lang="en-GB" sz="2800" b="1" dirty="0" err="1" smtClean="0"/>
              <a:t>ar</a:t>
            </a:r>
            <a:r>
              <a:rPr lang="en-GB" sz="2800" b="1" dirty="0" smtClean="0"/>
              <a:t>  +   ar</a:t>
            </a:r>
            <a:r>
              <a:rPr lang="en-GB" sz="2800" b="1" baseline="38000" dirty="0" smtClean="0"/>
              <a:t>2  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3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4   </a:t>
            </a:r>
            <a:r>
              <a:rPr lang="en-GB" sz="2800" b="1" dirty="0" smtClean="0"/>
              <a:t>+.......+ ar</a:t>
            </a:r>
            <a:r>
              <a:rPr lang="en-GB" sz="2800" b="1" baseline="38000" dirty="0" smtClean="0"/>
              <a:t>n-1 </a:t>
            </a:r>
            <a:r>
              <a:rPr lang="en-GB" sz="2800" b="1" dirty="0" smtClean="0"/>
              <a:t> +     </a:t>
            </a:r>
            <a:r>
              <a:rPr lang="en-GB" sz="2800" b="1" dirty="0" err="1" smtClean="0"/>
              <a:t>ar</a:t>
            </a:r>
            <a:r>
              <a:rPr lang="en-GB" sz="2800" b="1" baseline="38000" dirty="0" err="1" smtClean="0"/>
              <a:t>n</a:t>
            </a:r>
            <a:endParaRPr lang="en-GB" sz="2800" b="1" baseline="38000" dirty="0"/>
          </a:p>
        </p:txBody>
      </p:sp>
      <p:sp>
        <p:nvSpPr>
          <p:cNvPr id="19" name="TextBox 18"/>
          <p:cNvSpPr txBox="1"/>
          <p:nvPr/>
        </p:nvSpPr>
        <p:spPr>
          <a:xfrm>
            <a:off x="428596" y="4071942"/>
            <a:ext cx="8215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S</a:t>
            </a:r>
            <a:r>
              <a:rPr lang="en-GB" sz="2800" b="1" baseline="-25000" dirty="0" err="1" smtClean="0"/>
              <a:t>n</a:t>
            </a:r>
            <a:r>
              <a:rPr lang="en-GB" sz="2800" b="1" dirty="0" smtClean="0"/>
              <a:t>	a  +   </a:t>
            </a:r>
            <a:r>
              <a:rPr lang="en-GB" sz="2800" b="1" dirty="0" err="1" smtClean="0"/>
              <a:t>ar</a:t>
            </a:r>
            <a:r>
              <a:rPr lang="en-GB" sz="2800" b="1" dirty="0" smtClean="0"/>
              <a:t>  +   ar</a:t>
            </a:r>
            <a:r>
              <a:rPr lang="en-GB" sz="2800" b="1" baseline="38000" dirty="0" smtClean="0"/>
              <a:t>2  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3</a:t>
            </a:r>
            <a:r>
              <a:rPr lang="en-GB" sz="2800" b="1" dirty="0" smtClean="0"/>
              <a:t> +.......+   ar</a:t>
            </a:r>
            <a:r>
              <a:rPr lang="en-GB" sz="2800" b="1" baseline="38000" dirty="0" smtClean="0"/>
              <a:t>n-2   </a:t>
            </a:r>
            <a:r>
              <a:rPr lang="en-GB" sz="2800" b="1" dirty="0" smtClean="0"/>
              <a:t>+   ar</a:t>
            </a:r>
            <a:r>
              <a:rPr lang="en-GB" sz="2800" b="1" baseline="38000" dirty="0" smtClean="0"/>
              <a:t>n-1</a:t>
            </a:r>
            <a:endParaRPr lang="en-GB" sz="2800" b="1" dirty="0" smtClean="0"/>
          </a:p>
          <a:p>
            <a:r>
              <a:rPr lang="en-GB" sz="2800" b="1" dirty="0" err="1" smtClean="0"/>
              <a:t>rS</a:t>
            </a:r>
            <a:r>
              <a:rPr lang="en-GB" sz="2800" b="1" baseline="-25000" dirty="0" err="1" smtClean="0"/>
              <a:t>n</a:t>
            </a:r>
            <a:r>
              <a:rPr lang="en-GB" sz="2800" b="1" baseline="-25000" dirty="0" smtClean="0"/>
              <a:t> </a:t>
            </a:r>
            <a:r>
              <a:rPr lang="en-GB" sz="2800" b="1" dirty="0" smtClean="0"/>
              <a:t>     </a:t>
            </a:r>
            <a:r>
              <a:rPr lang="en-GB" sz="2800" b="1" dirty="0" err="1" smtClean="0"/>
              <a:t>ar</a:t>
            </a:r>
            <a:r>
              <a:rPr lang="en-GB" sz="2800" b="1" dirty="0" smtClean="0"/>
              <a:t>  +   ar</a:t>
            </a:r>
            <a:r>
              <a:rPr lang="en-GB" sz="2800" b="1" baseline="38000" dirty="0" smtClean="0"/>
              <a:t>2  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3</a:t>
            </a:r>
            <a:r>
              <a:rPr lang="en-GB" sz="2800" b="1" dirty="0" smtClean="0"/>
              <a:t> +  ar</a:t>
            </a:r>
            <a:r>
              <a:rPr lang="en-GB" sz="2800" b="1" baseline="38000" dirty="0" smtClean="0"/>
              <a:t>4 </a:t>
            </a:r>
            <a:r>
              <a:rPr lang="en-GB" sz="2800" b="1" dirty="0" smtClean="0"/>
              <a:t>+.......+  ar</a:t>
            </a:r>
            <a:r>
              <a:rPr lang="en-GB" sz="2800" b="1" baseline="38000" dirty="0" smtClean="0"/>
              <a:t>n-1    </a:t>
            </a:r>
            <a:r>
              <a:rPr lang="en-GB" sz="2800" b="1" dirty="0" smtClean="0"/>
              <a:t> +     </a:t>
            </a:r>
            <a:r>
              <a:rPr lang="en-GB" sz="2800" b="1" dirty="0" err="1" smtClean="0"/>
              <a:t>ar</a:t>
            </a:r>
            <a:r>
              <a:rPr lang="en-GB" sz="2800" b="1" baseline="38000" dirty="0" err="1" smtClean="0"/>
              <a:t>n</a:t>
            </a:r>
            <a:endParaRPr lang="en-GB" sz="2800" b="1" baseline="38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14282" y="4643446"/>
            <a:ext cx="142876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1214414" y="4000504"/>
            <a:ext cx="1428760" cy="107157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143108" y="4071942"/>
            <a:ext cx="1428760" cy="107157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071802" y="4000504"/>
            <a:ext cx="1428760" cy="107157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857620" y="4572008"/>
            <a:ext cx="642942" cy="4286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643570" y="4143380"/>
            <a:ext cx="714380" cy="4286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715008" y="4071942"/>
            <a:ext cx="2000264" cy="92869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1472" y="5000636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			</a:t>
            </a:r>
            <a:r>
              <a:rPr lang="en-GB" sz="2800" b="1" dirty="0" err="1" smtClean="0"/>
              <a:t>S</a:t>
            </a:r>
            <a:r>
              <a:rPr lang="en-GB" sz="2800" b="1" baseline="-25000" dirty="0" err="1" smtClean="0"/>
              <a:t>n</a:t>
            </a:r>
            <a:r>
              <a:rPr lang="en-GB" sz="2800" b="1" dirty="0" smtClean="0"/>
              <a:t>- r </a:t>
            </a:r>
            <a:r>
              <a:rPr lang="en-GB" sz="2800" b="1" dirty="0" err="1" smtClean="0"/>
              <a:t>S</a:t>
            </a:r>
            <a:r>
              <a:rPr lang="en-GB" sz="2800" b="1" baseline="-25000" dirty="0" err="1" smtClean="0"/>
              <a:t>n</a:t>
            </a:r>
            <a:r>
              <a:rPr lang="en-GB" sz="2800" b="1" baseline="-25000" dirty="0"/>
              <a:t> </a:t>
            </a:r>
            <a:r>
              <a:rPr lang="en-GB" sz="2800" b="1" dirty="0" smtClean="0"/>
              <a:t>= a-</a:t>
            </a:r>
            <a:r>
              <a:rPr lang="en-GB" sz="2800" b="1" dirty="0" err="1" smtClean="0"/>
              <a:t>ar</a:t>
            </a:r>
            <a:r>
              <a:rPr lang="en-GB" sz="2800" b="1" baseline="40000" dirty="0" err="1" smtClean="0"/>
              <a:t>n</a:t>
            </a:r>
            <a:endParaRPr lang="en-GB" sz="2800" b="1" baseline="40000" dirty="0"/>
          </a:p>
        </p:txBody>
      </p:sp>
      <p:sp>
        <p:nvSpPr>
          <p:cNvPr id="40" name="TextBox 39"/>
          <p:cNvSpPr txBox="1"/>
          <p:nvPr/>
        </p:nvSpPr>
        <p:spPr>
          <a:xfrm>
            <a:off x="571472" y="5477548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			</a:t>
            </a:r>
            <a:r>
              <a:rPr lang="en-GB" sz="2800" b="1" dirty="0" err="1" smtClean="0"/>
              <a:t>S</a:t>
            </a:r>
            <a:r>
              <a:rPr lang="en-GB" sz="2800" b="1" baseline="-25000" dirty="0" err="1" smtClean="0"/>
              <a:t>n</a:t>
            </a:r>
            <a:r>
              <a:rPr lang="en-GB" sz="2800" b="1" dirty="0" smtClean="0"/>
              <a:t>(1-r)= a(1-r</a:t>
            </a:r>
            <a:r>
              <a:rPr lang="en-GB" sz="2800" b="1" baseline="40000" dirty="0" smtClean="0"/>
              <a:t>n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071802" y="6000768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a(1-r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9" grpId="0"/>
      <p:bldP spid="39" grpId="0"/>
      <p:bldP spid="40" grpId="0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5895" y="0"/>
            <a:ext cx="50706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071546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a(1-r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628" y="1071546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-1)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r-1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720" y="2143116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 investor invests £2000 on January 1</a:t>
            </a:r>
            <a:r>
              <a:rPr lang="en-GB" baseline="30000" dirty="0" smtClean="0"/>
              <a:t>st</a:t>
            </a:r>
            <a:r>
              <a:rPr lang="en-GB" dirty="0" smtClean="0"/>
              <a:t> every year in an account that guarantees 4% per annum, If the interest is calculated on the 31</a:t>
            </a:r>
            <a:r>
              <a:rPr lang="en-GB" baseline="30000" dirty="0" smtClean="0"/>
              <a:t>st</a:t>
            </a:r>
            <a:r>
              <a:rPr lang="en-GB" dirty="0" smtClean="0"/>
              <a:t> of December each year, how much will be in the account at the end of the 10</a:t>
            </a:r>
            <a:r>
              <a:rPr lang="en-GB" baseline="30000" dirty="0" smtClean="0"/>
              <a:t>th</a:t>
            </a:r>
            <a:r>
              <a:rPr lang="en-GB" dirty="0" smtClean="0"/>
              <a:t> year?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85720" y="3143248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So using logic break it down to understand what is happening:</a:t>
            </a:r>
            <a:endParaRPr lang="en-GB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929066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1: 	2000 x 1.04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720" y="4274114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2: 	2000 x 1.04 +2000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5720" y="4572008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 of year 2: 	(2000 x 1.04 +2000) x 1.04</a:t>
            </a:r>
          </a:p>
          <a:p>
            <a:r>
              <a:rPr lang="en-GB" dirty="0"/>
              <a:t>	</a:t>
            </a:r>
            <a:r>
              <a:rPr lang="en-GB" dirty="0" smtClean="0"/>
              <a:t>	 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5720" y="5140123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3: 	 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+2000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5720" y="5488560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3: 	(2000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+2000) x 1.04</a:t>
            </a:r>
          </a:p>
          <a:p>
            <a:r>
              <a:rPr lang="en-GB" dirty="0"/>
              <a:t>	</a:t>
            </a:r>
            <a:r>
              <a:rPr lang="en-GB" dirty="0" smtClean="0"/>
              <a:t>	 2000 x 1.04</a:t>
            </a:r>
            <a:r>
              <a:rPr lang="en-GB" baseline="36000" dirty="0" smtClean="0"/>
              <a:t>3</a:t>
            </a:r>
            <a:r>
              <a:rPr lang="en-GB" dirty="0" smtClean="0"/>
              <a:t> +2000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714348" y="642918"/>
            <a:ext cx="357190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8143900" y="714356"/>
            <a:ext cx="357190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42844" y="-24"/>
          <a:ext cx="928662" cy="663330"/>
        </p:xfrm>
        <a:graphic>
          <a:graphicData uri="http://schemas.openxmlformats.org/presentationml/2006/ole">
            <p:oleObj spid="_x0000_s17409" name="Equation" r:id="rId3" imgW="355320" imgH="253800" progId="Equation.3">
              <p:embed/>
            </p:oleObj>
          </a:graphicData>
        </a:graphic>
      </p:graphicFrame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8072462" y="-24"/>
          <a:ext cx="928687" cy="663575"/>
        </p:xfrm>
        <a:graphic>
          <a:graphicData uri="http://schemas.openxmlformats.org/presentationml/2006/ole">
            <p:oleObj spid="_x0000_s17410" name="Equation" r:id="rId4" imgW="3553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5895" y="0"/>
            <a:ext cx="50706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9322" y="1071546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-1)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r-1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282" y="937423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1: 	2000 x 1.04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282" y="1282471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2: 	2000 x 1.04 +2000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282" y="1580365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 of year 2: 	(2000 x 1.04 +2000) x 1.04</a:t>
            </a:r>
          </a:p>
          <a:p>
            <a:r>
              <a:rPr lang="en-GB" dirty="0"/>
              <a:t>	</a:t>
            </a:r>
            <a:r>
              <a:rPr lang="en-GB" dirty="0" smtClean="0"/>
              <a:t>	 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4282" y="214848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3: 	 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+2000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282" y="2496917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Start  of year 3: 	(2000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+2000) x 1.04</a:t>
            </a:r>
          </a:p>
          <a:p>
            <a:r>
              <a:rPr lang="en-GB" dirty="0"/>
              <a:t>	</a:t>
            </a:r>
            <a:r>
              <a:rPr lang="en-GB" dirty="0" smtClean="0"/>
              <a:t>	 2000 x 1.04</a:t>
            </a:r>
            <a:r>
              <a:rPr lang="en-GB" baseline="36000" dirty="0" smtClean="0"/>
              <a:t>3</a:t>
            </a:r>
            <a:r>
              <a:rPr lang="en-GB" dirty="0" smtClean="0"/>
              <a:t> +2000 x 1.04</a:t>
            </a:r>
            <a:r>
              <a:rPr lang="en-GB" baseline="36000" dirty="0" smtClean="0"/>
              <a:t>2</a:t>
            </a:r>
            <a:r>
              <a:rPr lang="en-GB" dirty="0" smtClean="0"/>
              <a:t> +2000 x 1.04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2844" y="3357562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10: 	 2000 x 1.04</a:t>
            </a:r>
            <a:r>
              <a:rPr lang="en-GB" baseline="36000" dirty="0" smtClean="0"/>
              <a:t>10</a:t>
            </a:r>
            <a:r>
              <a:rPr lang="en-GB" dirty="0" smtClean="0"/>
              <a:t> +2000 x 1.04</a:t>
            </a:r>
            <a:r>
              <a:rPr lang="en-GB" baseline="36000" dirty="0" smtClean="0"/>
              <a:t>9</a:t>
            </a:r>
            <a:r>
              <a:rPr lang="en-GB" dirty="0" smtClean="0"/>
              <a:t> +..............+2000 x 1.04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2844" y="3916924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10: 	 2000 (1.04</a:t>
            </a:r>
            <a:r>
              <a:rPr lang="en-GB" baseline="36000" dirty="0" smtClean="0"/>
              <a:t>10</a:t>
            </a:r>
            <a:r>
              <a:rPr lang="en-GB" dirty="0" smtClean="0"/>
              <a:t> + 1.04</a:t>
            </a:r>
            <a:r>
              <a:rPr lang="en-GB" baseline="36000" dirty="0" smtClean="0"/>
              <a:t>9</a:t>
            </a:r>
            <a:r>
              <a:rPr lang="en-GB" dirty="0" smtClean="0"/>
              <a:t> +..............+1.04)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86446" y="3857628"/>
            <a:ext cx="276017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Geometric series!!!</a:t>
            </a:r>
          </a:p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r=1.04</a:t>
            </a:r>
          </a:p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a=1.04</a:t>
            </a:r>
          </a:p>
          <a:p>
            <a:pPr algn="ctr"/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Curved Down Arrow 21"/>
          <p:cNvSpPr/>
          <p:nvPr/>
        </p:nvSpPr>
        <p:spPr>
          <a:xfrm>
            <a:off x="5000628" y="3714752"/>
            <a:ext cx="2286016" cy="285752"/>
          </a:xfrm>
          <a:prstGeom prst="curvedDownArrow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2844" y="4643446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10: 	 2000 x </a:t>
            </a:r>
            <a:r>
              <a:rPr lang="en-GB" u="sng" dirty="0" smtClean="0"/>
              <a:t>1.04 (1.04</a:t>
            </a:r>
            <a:r>
              <a:rPr lang="en-GB" u="sng" baseline="38000" dirty="0" smtClean="0"/>
              <a:t>10</a:t>
            </a:r>
            <a:r>
              <a:rPr lang="en-GB" u="sng" dirty="0" smtClean="0"/>
              <a:t>-1)</a:t>
            </a:r>
          </a:p>
          <a:p>
            <a:r>
              <a:rPr lang="en-GB" dirty="0"/>
              <a:t>	</a:t>
            </a:r>
            <a:r>
              <a:rPr lang="en-GB" dirty="0" smtClean="0"/>
              <a:t>		1.04-1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2844" y="5643578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year 10: 	 = £24 972.70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1" grpId="0"/>
      <p:bldP spid="22" grpId="0" animBg="1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5895" y="0"/>
            <a:ext cx="50706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3373438" y="1714500"/>
          <a:ext cx="3186112" cy="1357313"/>
        </p:xfrm>
        <a:graphic>
          <a:graphicData uri="http://schemas.openxmlformats.org/presentationml/2006/ole">
            <p:oleObj spid="_x0000_s2050" name="Equation" r:id="rId3" imgW="685800" imgH="29196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28596" y="1000108"/>
            <a:ext cx="7786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Some problems could be described like this</a:t>
            </a:r>
            <a:endParaRPr lang="en-GB" sz="2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428860" y="2500306"/>
            <a:ext cx="92869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5144298" y="2999578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4380" y="2285992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sum of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3643306" y="3714752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..... r=1 to 10</a:t>
            </a:r>
            <a:endParaRPr lang="en-GB" dirty="0"/>
          </a:p>
        </p:txBody>
      </p:sp>
      <p:cxnSp>
        <p:nvCxnSpPr>
          <p:cNvPr id="35" name="Straight Arrow Connector 34"/>
          <p:cNvCxnSpPr/>
          <p:nvPr/>
        </p:nvCxnSpPr>
        <p:spPr>
          <a:xfrm rot="16200000" flipV="1">
            <a:off x="3929852" y="3213892"/>
            <a:ext cx="71438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143504" y="3429000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for...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00034" y="4429132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= 3x2</a:t>
            </a:r>
            <a:r>
              <a:rPr lang="en-GB" sz="2400" b="1" baseline="38000" dirty="0" smtClean="0"/>
              <a:t>1 </a:t>
            </a:r>
            <a:r>
              <a:rPr lang="en-GB" sz="2400" b="1" dirty="0" smtClean="0"/>
              <a:t>+3x2</a:t>
            </a:r>
            <a:r>
              <a:rPr lang="en-GB" sz="2400" b="1" baseline="38000" dirty="0" smtClean="0"/>
              <a:t>2 </a:t>
            </a:r>
            <a:r>
              <a:rPr lang="en-GB" sz="2400" b="1" dirty="0" smtClean="0"/>
              <a:t>+3x2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5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6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7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8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9</a:t>
            </a:r>
            <a:r>
              <a:rPr lang="en-GB" sz="2400" b="1" dirty="0" smtClean="0"/>
              <a:t> +3x2</a:t>
            </a:r>
            <a:r>
              <a:rPr lang="en-GB" sz="2400" b="1" baseline="38000" dirty="0" smtClean="0"/>
              <a:t>10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=3(2</a:t>
            </a:r>
            <a:r>
              <a:rPr lang="en-GB" sz="2400" b="1" baseline="38000" dirty="0" smtClean="0"/>
              <a:t>1 </a:t>
            </a:r>
            <a:r>
              <a:rPr lang="en-GB" sz="2400" b="1" dirty="0" smtClean="0"/>
              <a:t>+2</a:t>
            </a:r>
            <a:r>
              <a:rPr lang="en-GB" sz="2400" b="1" baseline="38000" dirty="0" smtClean="0"/>
              <a:t>2 </a:t>
            </a:r>
            <a:r>
              <a:rPr lang="en-GB" sz="2400" b="1" dirty="0" smtClean="0"/>
              <a:t>+2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5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6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7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8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9</a:t>
            </a:r>
            <a:r>
              <a:rPr lang="en-GB" sz="2400" b="1" dirty="0" smtClean="0"/>
              <a:t> +2</a:t>
            </a:r>
            <a:r>
              <a:rPr lang="en-GB" sz="2400" b="1" baseline="38000" dirty="0" smtClean="0"/>
              <a:t>10</a:t>
            </a:r>
            <a:r>
              <a:rPr lang="en-GB" sz="2400" b="1" dirty="0" smtClean="0"/>
              <a:t>)</a:t>
            </a:r>
          </a:p>
          <a:p>
            <a:endParaRPr lang="en-GB" sz="2400" b="1" baseline="38000" dirty="0" smtClean="0"/>
          </a:p>
          <a:p>
            <a:endParaRPr lang="en-GB" sz="2400" b="1" baseline="38000" dirty="0"/>
          </a:p>
        </p:txBody>
      </p:sp>
      <p:sp>
        <p:nvSpPr>
          <p:cNvPr id="40" name="Rectangle 39"/>
          <p:cNvSpPr/>
          <p:nvPr/>
        </p:nvSpPr>
        <p:spPr>
          <a:xfrm>
            <a:off x="6215074" y="4786322"/>
            <a:ext cx="276017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Geometric series!!!</a:t>
            </a:r>
          </a:p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r=2</a:t>
            </a:r>
          </a:p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a=2</a:t>
            </a:r>
          </a:p>
          <a:p>
            <a:pPr algn="ctr"/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34" y="5357826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= 3 x 2 </a:t>
            </a:r>
            <a:r>
              <a:rPr lang="en-GB" sz="2000" u="sng" dirty="0" smtClean="0"/>
              <a:t>(</a:t>
            </a:r>
            <a:r>
              <a:rPr lang="en-GB" sz="2000" b="1" u="sng" dirty="0" smtClean="0"/>
              <a:t>2</a:t>
            </a:r>
            <a:r>
              <a:rPr lang="en-GB" sz="2000" b="1" u="sng" baseline="38000" dirty="0" smtClean="0"/>
              <a:t>10 </a:t>
            </a:r>
            <a:r>
              <a:rPr lang="en-GB" sz="2000" b="1" u="sng" dirty="0" smtClean="0"/>
              <a:t>-1)</a:t>
            </a:r>
          </a:p>
          <a:p>
            <a:r>
              <a:rPr lang="en-GB" sz="2000" b="1" dirty="0"/>
              <a:t> </a:t>
            </a:r>
            <a:r>
              <a:rPr lang="en-GB" sz="2000" b="1" dirty="0" smtClean="0"/>
              <a:t>              2-1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86578" y="3240945"/>
            <a:ext cx="2286016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-1)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r-1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86050" y="5967731"/>
            <a:ext cx="2214578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S</a:t>
            </a:r>
            <a:r>
              <a:rPr lang="en-GB" sz="2400" b="1" baseline="-25000" dirty="0" smtClean="0"/>
              <a:t>10</a:t>
            </a:r>
            <a:r>
              <a:rPr lang="en-GB" sz="2400" b="1" dirty="0" smtClean="0"/>
              <a:t> = 6138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8" grpId="0"/>
      <p:bldP spid="40" grpId="0"/>
      <p:bldP spid="40" grpId="1"/>
      <p:bldP spid="42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012" y="0"/>
            <a:ext cx="92668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Sum to infinity of a convergent 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1714488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Convergent means that the series tends towards a specific value as more terms are added. This value is called the limit.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4282" y="2428868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Consider this series S= 3 + 1.5 + 0.75 + 0.375 + ...</a:t>
            </a:r>
            <a:endParaRPr lang="en-GB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715272" y="2371547"/>
            <a:ext cx="107157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</a:t>
            </a:r>
            <a:r>
              <a:rPr lang="en-GB" sz="2400" b="1" dirty="0" smtClean="0"/>
              <a:t>= </a:t>
            </a:r>
            <a:r>
              <a:rPr lang="en-GB" sz="2400" b="1" u="sng" dirty="0" smtClean="0"/>
              <a:t>1</a:t>
            </a:r>
          </a:p>
          <a:p>
            <a:pPr algn="ctr"/>
            <a:r>
              <a:rPr lang="en-GB" sz="2400" b="1" dirty="0" smtClean="0"/>
              <a:t> </a:t>
            </a:r>
            <a:r>
              <a:rPr lang="en-GB" sz="2400" b="1" dirty="0" smtClean="0"/>
              <a:t>    2</a:t>
            </a:r>
            <a:endParaRPr lang="en-GB" sz="2400" b="1" dirty="0" smtClean="0"/>
          </a:p>
          <a:p>
            <a:pPr algn="ctr"/>
            <a:r>
              <a:rPr lang="en-GB" sz="2400" b="1" dirty="0" smtClean="0"/>
              <a:t>a=3</a:t>
            </a:r>
            <a:endParaRPr lang="en-GB" sz="2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875221" y="2786058"/>
          <a:ext cx="4911357" cy="1881198"/>
        </p:xfrm>
        <a:graphic>
          <a:graphicData uri="http://schemas.openxmlformats.org/presentationml/2006/ole">
            <p:oleObj spid="_x0000_s27651" name="Equation" r:id="rId3" imgW="1714320" imgH="76176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14282" y="4500570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Test for  different values of n:</a:t>
            </a:r>
            <a:endParaRPr lang="en-GB" b="1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214678" y="4857760"/>
          <a:ext cx="2786082" cy="1823617"/>
        </p:xfrm>
        <a:graphic>
          <a:graphicData uri="http://schemas.openxmlformats.org/presentationml/2006/ole">
            <p:oleObj spid="_x0000_s27652" name="Equation" r:id="rId4" imgW="1396800" imgH="914400" progId="Equation.3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072198" y="4884019"/>
            <a:ext cx="278605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As n gets larger S becomes closer to 6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20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341" y="0"/>
            <a:ext cx="816774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Sum to infinity of a convergent </a:t>
            </a:r>
          </a:p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series</a:t>
            </a:r>
            <a:endParaRPr lang="en-US" sz="48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928802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This series	 S= 3 + 1.5 + 0.75 + 0.375 + ...     Is a convergent series.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2571744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This happens because:      -1&lt; r &gt;1</a:t>
            </a:r>
          </a:p>
          <a:p>
            <a:pPr algn="ctr"/>
            <a:r>
              <a:rPr lang="en-GB" sz="2000" b="1" dirty="0" smtClean="0"/>
              <a:t>If this were not true it would not be convergent.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8926" y="3383821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a(1-r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2910" y="4357694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But if   -1&lt; r &gt;1,				as		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43306" y="4143380"/>
          <a:ext cx="1928826" cy="642943"/>
        </p:xfrm>
        <a:graphic>
          <a:graphicData uri="http://schemas.openxmlformats.org/presentationml/2006/ole">
            <p:oleObj spid="_x0000_s28674" name="Equation" r:id="rId3" imgW="469800" imgH="203040" progId="Equation.3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6631016" y="4143380"/>
          <a:ext cx="2084388" cy="642937"/>
        </p:xfrm>
        <a:graphic>
          <a:graphicData uri="http://schemas.openxmlformats.org/presentationml/2006/ole">
            <p:oleObj spid="_x0000_s28675" name="Equation" r:id="rId4" imgW="50796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00364" y="4955457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smtClean="0"/>
              <a:t>S</a:t>
            </a:r>
            <a:r>
              <a:rPr lang="en-GB" sz="2400" b="1" baseline="-25000" dirty="0" smtClean="0">
                <a:latin typeface="Arial" pitchFamily="34" charset="0"/>
                <a:cs typeface="Arial" pitchFamily="34" charset="0"/>
              </a:rPr>
              <a:t>∞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 smtClean="0"/>
              <a:t>= </a:t>
            </a:r>
            <a:r>
              <a:rPr lang="en-GB" sz="2400" b="1" u="sng" dirty="0" smtClean="0"/>
              <a:t>a(1-0)</a:t>
            </a:r>
            <a:endParaRPr lang="en-GB" sz="2400" b="1" u="sng" dirty="0" smtClean="0"/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00364" y="5929330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smtClean="0"/>
              <a:t>S</a:t>
            </a:r>
            <a:r>
              <a:rPr lang="en-GB" sz="2400" b="1" baseline="-25000" dirty="0" smtClean="0">
                <a:latin typeface="Arial" pitchFamily="34" charset="0"/>
                <a:cs typeface="Arial" pitchFamily="34" charset="0"/>
              </a:rPr>
              <a:t>∞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 smtClean="0"/>
              <a:t>= </a:t>
            </a:r>
            <a:r>
              <a:rPr lang="en-GB" sz="2400" b="1" dirty="0" smtClean="0"/>
              <a:t>__</a:t>
            </a:r>
            <a:r>
              <a:rPr lang="en-GB" sz="2400" b="1" u="sng" dirty="0" smtClean="0"/>
              <a:t>a__</a:t>
            </a:r>
            <a:endParaRPr lang="en-GB" sz="2400" b="1" u="sng" dirty="0" smtClean="0"/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3174" y="3000372"/>
            <a:ext cx="321471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  <a:r>
              <a:rPr lang="en-GB" sz="2400" b="1" dirty="0" err="1" smtClean="0"/>
              <a:t>S</a:t>
            </a:r>
            <a:r>
              <a:rPr lang="en-GB" sz="2400" b="1" baseline="-25000" dirty="0" err="1" smtClean="0"/>
              <a:t>n</a:t>
            </a:r>
            <a:r>
              <a:rPr lang="en-GB" sz="2400" b="1" dirty="0" smtClean="0"/>
              <a:t> = </a:t>
            </a:r>
            <a:r>
              <a:rPr lang="en-GB" sz="2400" b="1" u="sng" dirty="0" smtClean="0"/>
              <a:t>a(1-r</a:t>
            </a:r>
            <a:r>
              <a:rPr lang="en-GB" sz="2400" b="1" u="sng" baseline="40000" dirty="0" smtClean="0"/>
              <a:t>n</a:t>
            </a:r>
            <a:r>
              <a:rPr lang="en-GB" sz="2400" b="1" u="sng" dirty="0" smtClean="0"/>
              <a:t>)</a:t>
            </a:r>
          </a:p>
          <a:p>
            <a:r>
              <a:rPr lang="en-GB" sz="2400" b="1" dirty="0"/>
              <a:t>	</a:t>
            </a:r>
            <a:r>
              <a:rPr lang="en-GB" sz="2400" b="1" dirty="0" smtClean="0"/>
              <a:t>      1-r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5984" y="1428736"/>
            <a:ext cx="4143372" cy="52322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</a:rPr>
              <a:t>n</a:t>
            </a:r>
            <a:r>
              <a:rPr lang="en-GB" sz="2800" b="1" baseline="34000" dirty="0" smtClean="0">
                <a:solidFill>
                  <a:schemeClr val="accent5">
                    <a:lumMod val="75000"/>
                  </a:schemeClr>
                </a:solidFill>
              </a:rPr>
              <a:t>th</a:t>
            </a:r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</a:rPr>
              <a:t> term = ar</a:t>
            </a:r>
            <a:r>
              <a:rPr lang="en-GB" sz="2000" b="1" baseline="30000" dirty="0" smtClean="0">
                <a:solidFill>
                  <a:schemeClr val="accent5">
                    <a:lumMod val="75000"/>
                  </a:schemeClr>
                </a:solidFill>
              </a:rPr>
              <a:t>n-1</a:t>
            </a:r>
            <a:endParaRPr lang="en-GB" sz="28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428860" y="4884019"/>
            <a:ext cx="3214710" cy="830997"/>
            <a:chOff x="3857620" y="3331303"/>
            <a:chExt cx="3214710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3857620" y="3331303"/>
              <a:ext cx="3214710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/>
                <a:t> </a:t>
              </a:r>
              <a:r>
                <a:rPr lang="en-GB" sz="2400" b="1" dirty="0" smtClean="0"/>
                <a:t>      </a:t>
              </a:r>
              <a:r>
                <a:rPr lang="en-GB" sz="2400" b="1" dirty="0" smtClean="0"/>
                <a:t>S</a:t>
              </a:r>
              <a:r>
                <a:rPr lang="en-GB" sz="2400" b="1" baseline="-25000" dirty="0" smtClean="0">
                  <a:latin typeface="Arial" pitchFamily="34" charset="0"/>
                  <a:cs typeface="Arial" pitchFamily="34" charset="0"/>
                </a:rPr>
                <a:t>∞</a:t>
              </a:r>
              <a:r>
                <a:rPr lang="en-GB" sz="24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GB" sz="2400" b="1" dirty="0" smtClean="0"/>
                <a:t>= </a:t>
              </a:r>
              <a:r>
                <a:rPr lang="en-GB" sz="2400" b="1" dirty="0" smtClean="0"/>
                <a:t>__</a:t>
              </a:r>
              <a:r>
                <a:rPr lang="en-GB" sz="2400" b="1" u="sng" dirty="0" smtClean="0"/>
                <a:t>a__    </a:t>
              </a:r>
              <a:endParaRPr lang="en-GB" sz="2400" b="1" u="sng" dirty="0" smtClean="0"/>
            </a:p>
            <a:p>
              <a:r>
                <a:rPr lang="en-GB" sz="2400" b="1" dirty="0"/>
                <a:t>	</a:t>
              </a:r>
              <a:r>
                <a:rPr lang="en-GB" sz="2400" b="1" dirty="0" smtClean="0"/>
                <a:t>      1-r</a:t>
              </a:r>
            </a:p>
          </p:txBody>
        </p:sp>
        <p:graphicFrame>
          <p:nvGraphicFramePr>
            <p:cNvPr id="29698" name="Object 2"/>
            <p:cNvGraphicFramePr>
              <a:graphicFrameLocks noChangeAspect="1"/>
            </p:cNvGraphicFramePr>
            <p:nvPr/>
          </p:nvGraphicFramePr>
          <p:xfrm>
            <a:off x="6072198" y="3500438"/>
            <a:ext cx="785818" cy="561490"/>
          </p:xfrm>
          <a:graphic>
            <a:graphicData uri="http://schemas.openxmlformats.org/presentationml/2006/ole">
              <p:oleObj spid="_x0000_s29698" name="Equation" r:id="rId3" imgW="355320" imgH="2538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1964" y="0"/>
            <a:ext cx="61318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Geometric Sequence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928670"/>
            <a:ext cx="8215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 1         2           3            4</a:t>
            </a:r>
          </a:p>
          <a:p>
            <a:r>
              <a:rPr lang="en-GB" sz="3200" b="1" dirty="0" err="1" smtClean="0"/>
              <a:t>Eg</a:t>
            </a:r>
            <a:r>
              <a:rPr lang="en-GB" sz="3200" b="1" dirty="0" smtClean="0"/>
              <a:t> </a:t>
            </a:r>
            <a:r>
              <a:rPr lang="en-GB" b="1" dirty="0" smtClean="0"/>
              <a:t>		</a:t>
            </a:r>
            <a:r>
              <a:rPr lang="en-GB" sz="2800" b="1" dirty="0" smtClean="0"/>
              <a:t>90, -30,   </a:t>
            </a:r>
            <a:r>
              <a:rPr lang="en-GB" sz="2800" b="1" dirty="0"/>
              <a:t>1</a:t>
            </a:r>
            <a:r>
              <a:rPr lang="en-GB" sz="2800" b="1" dirty="0" smtClean="0"/>
              <a:t>0,        ...</a:t>
            </a:r>
            <a:endParaRPr lang="en-GB" sz="2800" b="1" dirty="0"/>
          </a:p>
        </p:txBody>
      </p:sp>
      <p:sp>
        <p:nvSpPr>
          <p:cNvPr id="7" name="Curved Up Arrow 6"/>
          <p:cNvSpPr/>
          <p:nvPr/>
        </p:nvSpPr>
        <p:spPr>
          <a:xfrm>
            <a:off x="2428860" y="1928802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414" y="3403587"/>
            <a:ext cx="1357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-30</a:t>
            </a:r>
            <a:r>
              <a:rPr lang="en-GB" sz="2800" b="1" dirty="0" smtClean="0"/>
              <a:t>=</a:t>
            </a:r>
          </a:p>
          <a:p>
            <a:r>
              <a:rPr lang="en-GB" sz="2800" b="1" dirty="0" smtClean="0"/>
              <a:t> 90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3286124"/>
            <a:ext cx="10715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10  </a:t>
            </a:r>
            <a:r>
              <a:rPr lang="en-GB" sz="2800" b="1" dirty="0" smtClean="0"/>
              <a:t>=</a:t>
            </a:r>
          </a:p>
          <a:p>
            <a:r>
              <a:rPr lang="en-GB" sz="2800" b="1" dirty="0" smtClean="0"/>
              <a:t>-30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3636" y="3260711"/>
            <a:ext cx="1357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 </a:t>
            </a:r>
            <a:r>
              <a:rPr lang="en-GB" sz="2800" b="1" u="sng" dirty="0" smtClean="0"/>
              <a:t>      </a:t>
            </a:r>
            <a:r>
              <a:rPr lang="en-GB" sz="2800" b="1" dirty="0" smtClean="0"/>
              <a:t>=</a:t>
            </a:r>
          </a:p>
          <a:p>
            <a:r>
              <a:rPr lang="en-GB" sz="2800" b="1" dirty="0" smtClean="0"/>
              <a:t> 10</a:t>
            </a:r>
            <a:endParaRPr lang="en-GB" sz="2800" b="1" dirty="0"/>
          </a:p>
        </p:txBody>
      </p:sp>
      <p:sp>
        <p:nvSpPr>
          <p:cNvPr id="14" name="Curved Up Arrow 13"/>
          <p:cNvSpPr/>
          <p:nvPr/>
        </p:nvSpPr>
        <p:spPr>
          <a:xfrm>
            <a:off x="3214678" y="1928802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00298" y="213097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7554" y="213097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>
            <a:off x="3929058" y="1928802"/>
            <a:ext cx="64294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71934" y="207167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43768" y="1285860"/>
            <a:ext cx="1000132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r=</a:t>
            </a:r>
            <a:endParaRPr lang="en-GB" sz="4400" b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071934" y="1208135"/>
          <a:ext cx="544514" cy="649229"/>
        </p:xfrm>
        <a:graphic>
          <a:graphicData uri="http://schemas.openxmlformats.org/presentationml/2006/ole">
            <p:oleObj spid="_x0000_s1026" name="Equation" r:id="rId3" imgW="33012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215074" y="2994027"/>
          <a:ext cx="544512" cy="649287"/>
        </p:xfrm>
        <a:graphic>
          <a:graphicData uri="http://schemas.openxmlformats.org/presentationml/2006/ole">
            <p:oleObj spid="_x0000_s1027" name="Equation" r:id="rId4" imgW="33012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071670" y="3357562"/>
          <a:ext cx="419100" cy="720725"/>
        </p:xfrm>
        <a:graphic>
          <a:graphicData uri="http://schemas.openxmlformats.org/presentationml/2006/ole">
            <p:oleObj spid="_x0000_s1028" name="Equation" r:id="rId5" imgW="25380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724404" y="3286124"/>
          <a:ext cx="419100" cy="793750"/>
        </p:xfrm>
        <a:graphic>
          <a:graphicData uri="http://schemas.openxmlformats.org/presentationml/2006/ole">
            <p:oleObj spid="_x0000_s1029" name="Equation" r:id="rId6" imgW="25380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215206" y="3286124"/>
          <a:ext cx="419100" cy="793750"/>
        </p:xfrm>
        <a:graphic>
          <a:graphicData uri="http://schemas.openxmlformats.org/presentationml/2006/ole">
            <p:oleObj spid="_x0000_s1030" name="Equation" r:id="rId7" imgW="25380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714612" y="2071678"/>
          <a:ext cx="284148" cy="489724"/>
        </p:xfrm>
        <a:graphic>
          <a:graphicData uri="http://schemas.openxmlformats.org/presentationml/2006/ole">
            <p:oleObj spid="_x0000_s1031" name="Equation" r:id="rId8" imgW="25380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73457" y="2071678"/>
          <a:ext cx="284163" cy="488950"/>
        </p:xfrm>
        <a:graphic>
          <a:graphicData uri="http://schemas.openxmlformats.org/presentationml/2006/ole">
            <p:oleObj spid="_x0000_s1032" name="Equation" r:id="rId9" imgW="25380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286248" y="2071678"/>
          <a:ext cx="284163" cy="488950"/>
        </p:xfrm>
        <a:graphic>
          <a:graphicData uri="http://schemas.openxmlformats.org/presentationml/2006/ole">
            <p:oleObj spid="_x0000_s1033" name="Equation" r:id="rId10" imgW="253800" imgH="3934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7643834" y="1285860"/>
          <a:ext cx="427040" cy="734794"/>
        </p:xfrm>
        <a:graphic>
          <a:graphicData uri="http://schemas.openxmlformats.org/presentationml/2006/ole">
            <p:oleObj spid="_x0000_s1034" name="Equation" r:id="rId11" imgW="253800" imgH="39348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428728" y="5072074"/>
            <a:ext cx="2928958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</a:rPr>
              <a:t>Common ratio =</a:t>
            </a:r>
            <a:r>
              <a:rPr lang="en-GB" sz="2400" b="1" u="sng" dirty="0" smtClean="0">
                <a:solidFill>
                  <a:srgbClr val="00B050"/>
                </a:solidFill>
              </a:rPr>
              <a:t>u</a:t>
            </a:r>
            <a:r>
              <a:rPr lang="en-GB" sz="2400" b="1" u="sng" baseline="-28000" dirty="0" smtClean="0">
                <a:solidFill>
                  <a:srgbClr val="00B050"/>
                </a:solidFill>
              </a:rPr>
              <a:t>2</a:t>
            </a:r>
            <a:r>
              <a:rPr lang="en-GB" sz="2400" b="1" baseline="-28000" dirty="0" smtClean="0">
                <a:solidFill>
                  <a:srgbClr val="00B050"/>
                </a:solidFill>
              </a:rPr>
              <a:t>	</a:t>
            </a:r>
            <a:endParaRPr lang="en-GB" sz="2400" b="1" u="sng" baseline="-28000" dirty="0" smtClean="0">
              <a:solidFill>
                <a:srgbClr val="00B050"/>
              </a:solidFill>
            </a:endParaRPr>
          </a:p>
          <a:p>
            <a:r>
              <a:rPr lang="en-GB" sz="2400" b="1" dirty="0" smtClean="0">
                <a:solidFill>
                  <a:srgbClr val="00B050"/>
                </a:solidFill>
              </a:rPr>
              <a:t>	                u</a:t>
            </a:r>
            <a:r>
              <a:rPr lang="en-GB" sz="2400" b="1" baseline="-28000" dirty="0" smtClean="0">
                <a:solidFill>
                  <a:srgbClr val="00B050"/>
                </a:solidFill>
              </a:rPr>
              <a:t>1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00562" y="5072074"/>
            <a:ext cx="3286148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B050"/>
                </a:solidFill>
              </a:rPr>
              <a:t>‘Second term divided by the first’</a:t>
            </a:r>
            <a:endParaRPr lang="en-GB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2" grpId="0"/>
      <p:bldP spid="13" grpId="0"/>
      <p:bldP spid="14" grpId="0" animBg="1"/>
      <p:bldP spid="16" grpId="0"/>
      <p:bldP spid="17" grpId="0"/>
      <p:bldP spid="18" grpId="0" animBg="1"/>
      <p:bldP spid="20" grpId="0"/>
      <p:bldP spid="21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r</a:t>
            </a:r>
            <a:r>
              <a:rPr lang="en-GB" sz="2400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143116"/>
            <a:ext cx="82153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 </a:t>
            </a:r>
            <a:r>
              <a:rPr lang="en-GB" sz="2400" b="1" dirty="0" smtClean="0">
                <a:solidFill>
                  <a:srgbClr val="FF0000"/>
                </a:solidFill>
              </a:rPr>
              <a:t>1         	   2 	     3     	      4		n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sz="3200" b="1" dirty="0" err="1" smtClean="0"/>
              <a:t>Eg</a:t>
            </a:r>
            <a:r>
              <a:rPr lang="en-GB" sz="3200" b="1" dirty="0" smtClean="0"/>
              <a:t> </a:t>
            </a:r>
            <a:r>
              <a:rPr lang="en-GB" b="1" dirty="0" smtClean="0"/>
              <a:t>		</a:t>
            </a:r>
            <a:r>
              <a:rPr lang="en-GB" sz="2800" b="1" dirty="0" smtClean="0"/>
              <a:t>2,     	10, 	  50, 	  250 ...        ? ...</a:t>
            </a:r>
          </a:p>
          <a:p>
            <a:r>
              <a:rPr lang="en-GB" sz="2800" b="1" dirty="0"/>
              <a:t>	</a:t>
            </a:r>
            <a:endParaRPr lang="en-GB" sz="2800" b="1" dirty="0" smtClean="0"/>
          </a:p>
          <a:p>
            <a:endParaRPr lang="en-GB" sz="2800" b="1" dirty="0"/>
          </a:p>
          <a:p>
            <a:endParaRPr lang="en-GB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1000108"/>
            <a:ext cx="4214842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B050"/>
                </a:solidFill>
              </a:rPr>
              <a:t>a= the first term of the sequence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71487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do we find the nth term?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1670" y="335756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a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43834" y="2214554"/>
            <a:ext cx="107157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</a:t>
            </a:r>
            <a:r>
              <a:rPr lang="en-GB" sz="2400" b="1" dirty="0" smtClean="0"/>
              <a:t>= 5</a:t>
            </a:r>
          </a:p>
          <a:p>
            <a:pPr algn="ctr"/>
            <a:r>
              <a:rPr lang="en-GB" sz="2400" b="1" dirty="0"/>
              <a:t>a</a:t>
            </a:r>
            <a:r>
              <a:rPr lang="en-GB" sz="2400" b="1" dirty="0" smtClean="0"/>
              <a:t>=2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928926" y="3344291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0496" y="3344291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3344291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9388" y="3344291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a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n-1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42976" y="3143248"/>
            <a:ext cx="7286676" cy="10715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4464049" y="4822041"/>
            <a:ext cx="642942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85918" y="5429264"/>
            <a:ext cx="60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This is the same for all geometric sequences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10" grpId="0"/>
      <p:bldP spid="11" grpId="0" animBg="1"/>
      <p:bldP spid="12" grpId="0"/>
      <p:bldP spid="13" grpId="0"/>
      <p:bldP spid="14" grpId="0"/>
      <p:bldP spid="16" grpId="0"/>
      <p:bldP spid="18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r</a:t>
            </a:r>
            <a:r>
              <a:rPr lang="en-GB" sz="2400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46" y="2928935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The second term of a geometric sequence is 4 and the 4</a:t>
            </a:r>
            <a:r>
              <a:rPr lang="en-GB" sz="2800" b="1" baseline="30000" dirty="0" smtClean="0"/>
              <a:t>th</a:t>
            </a:r>
            <a:r>
              <a:rPr lang="en-GB" sz="2800" b="1" dirty="0" smtClean="0"/>
              <a:t> term is 8. Find the values of </a:t>
            </a:r>
            <a:r>
              <a:rPr lang="en-GB" sz="2800" b="1" dirty="0" smtClean="0">
                <a:solidFill>
                  <a:srgbClr val="C00000"/>
                </a:solidFill>
              </a:rPr>
              <a:t>a) the common ration  </a:t>
            </a:r>
            <a:r>
              <a:rPr lang="en-GB" sz="2800" b="1" dirty="0" smtClean="0">
                <a:solidFill>
                  <a:schemeClr val="accent5">
                    <a:lumMod val="50000"/>
                  </a:schemeClr>
                </a:solidFill>
              </a:rPr>
              <a:t>b) first term and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c) the 10</a:t>
            </a:r>
            <a:r>
              <a:rPr lang="en-GB" sz="2800" b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term.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1000108"/>
            <a:ext cx="4214842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B050"/>
                </a:solidFill>
              </a:rPr>
              <a:t>a= the first term of the sequence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0544"/>
            <a:ext cx="471487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Your check list</a:t>
            </a:r>
          </a:p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 will need to find or use these: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57752" y="1955061"/>
            <a:ext cx="4214842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sz="2400" b="1" baseline="-280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44" y="442913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So what do we have: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282" y="5072074"/>
            <a:ext cx="8215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 1         2           3            4</a:t>
            </a:r>
          </a:p>
          <a:p>
            <a:r>
              <a:rPr lang="en-GB" sz="3200" b="1" dirty="0"/>
              <a:t>	</a:t>
            </a:r>
            <a:r>
              <a:rPr lang="en-GB" b="1" dirty="0" smtClean="0"/>
              <a:t>	</a:t>
            </a:r>
            <a:r>
              <a:rPr lang="en-GB" sz="2800" b="1" dirty="0"/>
              <a:t>?</a:t>
            </a:r>
            <a:r>
              <a:rPr lang="en-GB" sz="2800" b="1" dirty="0" smtClean="0"/>
              <a:t>,     4,     ?,     8 ....</a:t>
            </a:r>
            <a:endParaRPr lang="en-GB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571736" y="592933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9058" y="5929330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2678893" y="5965049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037009" y="596425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15" grpId="0" animBg="1"/>
      <p:bldP spid="17" grpId="0"/>
      <p:bldP spid="19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64633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r</a:t>
            </a:r>
            <a:r>
              <a:rPr lang="en-GB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0" y="71414"/>
            <a:ext cx="46434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The second term of a geometric sequence is 4 and the 4</a:t>
            </a:r>
            <a:r>
              <a:rPr lang="en-GB" sz="2000" b="1" baseline="30000" dirty="0" smtClean="0"/>
              <a:t>th</a:t>
            </a:r>
            <a:r>
              <a:rPr lang="en-GB" sz="2000" b="1" dirty="0" smtClean="0"/>
              <a:t> term is 8. Find the values of </a:t>
            </a:r>
            <a:r>
              <a:rPr lang="en-GB" sz="2000" b="1" dirty="0" smtClean="0">
                <a:solidFill>
                  <a:srgbClr val="C00000"/>
                </a:solidFill>
              </a:rPr>
              <a:t>a) the common ration  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</a:rPr>
              <a:t>b) first term and </a:t>
            </a: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c) the 10</a:t>
            </a:r>
            <a:r>
              <a:rPr lang="en-GB" sz="2000" b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 term.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71435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a= the first term of the sequence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57752" y="107154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4305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So what do we have: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214554"/>
            <a:ext cx="82153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</a:t>
            </a:r>
            <a:r>
              <a:rPr lang="en-GB" b="1" dirty="0" smtClean="0">
                <a:solidFill>
                  <a:srgbClr val="FF0000"/>
                </a:solidFill>
              </a:rPr>
              <a:t> 1         2           3            4</a:t>
            </a:r>
          </a:p>
          <a:p>
            <a:r>
              <a:rPr lang="en-GB" sz="3200" b="1" dirty="0"/>
              <a:t>	</a:t>
            </a:r>
            <a:r>
              <a:rPr lang="en-GB" b="1" dirty="0" smtClean="0"/>
              <a:t>	</a:t>
            </a:r>
            <a:r>
              <a:rPr lang="en-GB" sz="2800" b="1" dirty="0"/>
              <a:t>?</a:t>
            </a:r>
            <a:r>
              <a:rPr lang="en-GB" sz="2800" b="1" dirty="0" smtClean="0"/>
              <a:t>,     4,     ?,     8 ....</a:t>
            </a:r>
            <a:endParaRPr lang="en-GB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357422" y="3129977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14744" y="3143248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2464579" y="3165696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822695" y="3164902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29256" y="285749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2)   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3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=8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29256" y="2357430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1)  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=4</a:t>
            </a:r>
            <a:endParaRPr lang="en-GB" sz="32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85852" y="3923418"/>
            <a:ext cx="13573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2400" b="1" u="sng" baseline="30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=</a:t>
            </a:r>
            <a:r>
              <a:rPr lang="en-GB" sz="3200" b="1" u="sng" dirty="0" smtClean="0">
                <a:solidFill>
                  <a:schemeClr val="accent5">
                    <a:lumMod val="75000"/>
                  </a:schemeClr>
                </a:solidFill>
              </a:rPr>
              <a:t>8</a:t>
            </a:r>
            <a:endParaRPr lang="en-GB" sz="2400" b="1" u="sng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</a:rPr>
              <a:t>ar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    4</a:t>
            </a:r>
            <a:endParaRPr lang="en-GB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43372" y="4137732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2 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=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en-GB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571736" y="4456379"/>
            <a:ext cx="1428760" cy="38543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286380" y="4462028"/>
            <a:ext cx="1428760" cy="38542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929454" y="4137732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=√2</a:t>
            </a:r>
            <a:endParaRPr lang="en-GB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4348" y="5392838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Using 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</a:rPr>
              <a:t>ar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= 4	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214678" y="542926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a√2 = 4	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4643438" y="5392838"/>
            <a:ext cx="2428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a= </a:t>
            </a:r>
            <a:r>
              <a:rPr lang="en-GB" sz="2400" b="1" u="sng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 		</a:t>
            </a: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    √2</a:t>
            </a:r>
            <a:endParaRPr lang="en-GB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000760" y="5429264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a= 2 √2</a:t>
            </a:r>
            <a:endParaRPr lang="en-GB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8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64633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r</a:t>
            </a:r>
            <a:r>
              <a:rPr lang="en-GB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71435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a= the first term of the sequence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107154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232" y="-24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GB" sz="2400" b="1" baseline="30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=√2</a:t>
            </a:r>
            <a:endParaRPr lang="en-GB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618634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a= 2 √2</a:t>
            </a:r>
            <a:endParaRPr lang="en-GB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1928794" y="1130842"/>
            <a:ext cx="1441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the 10</a:t>
            </a:r>
            <a:r>
              <a:rPr lang="en-GB" b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term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-571536" y="2250696"/>
            <a:ext cx="82153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	</a:t>
            </a:r>
            <a:r>
              <a:rPr lang="en-GB" b="1" dirty="0" smtClean="0">
                <a:solidFill>
                  <a:srgbClr val="FF0000"/>
                </a:solidFill>
              </a:rPr>
              <a:t> 1         2           3            4 ......		10</a:t>
            </a:r>
          </a:p>
          <a:p>
            <a:r>
              <a:rPr lang="en-GB" sz="3200" b="1" dirty="0"/>
              <a:t>	</a:t>
            </a:r>
            <a:r>
              <a:rPr lang="en-GB" b="1" dirty="0" smtClean="0"/>
              <a:t>	</a:t>
            </a:r>
            <a:r>
              <a:rPr lang="en-GB" sz="2800" b="1" dirty="0"/>
              <a:t>?</a:t>
            </a:r>
            <a:r>
              <a:rPr lang="en-GB" sz="2800" b="1" dirty="0" smtClean="0"/>
              <a:t>,     4,     ?,     8 ....		ar</a:t>
            </a:r>
            <a:r>
              <a:rPr lang="en-GB" sz="2800" b="1" baseline="30000" dirty="0" smtClean="0">
                <a:solidFill>
                  <a:schemeClr val="accent5">
                    <a:lumMod val="75000"/>
                  </a:schemeClr>
                </a:solidFill>
              </a:rPr>
              <a:t>9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29222" y="1428736"/>
            <a:ext cx="4143372" cy="52322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</a:rPr>
              <a:t>n</a:t>
            </a:r>
            <a:r>
              <a:rPr lang="en-GB" sz="2800" b="1" baseline="34000" dirty="0" smtClean="0">
                <a:solidFill>
                  <a:schemeClr val="accent5">
                    <a:lumMod val="75000"/>
                  </a:schemeClr>
                </a:solidFill>
              </a:rPr>
              <a:t>th</a:t>
            </a:r>
            <a:r>
              <a:rPr lang="en-GB" sz="2800" b="1" dirty="0" smtClean="0">
                <a:solidFill>
                  <a:schemeClr val="accent5">
                    <a:lumMod val="75000"/>
                  </a:schemeClr>
                </a:solidFill>
              </a:rPr>
              <a:t> term = ar</a:t>
            </a:r>
            <a:r>
              <a:rPr lang="en-GB" sz="2000" b="1" baseline="30000" dirty="0" smtClean="0">
                <a:solidFill>
                  <a:schemeClr val="accent5">
                    <a:lumMod val="75000"/>
                  </a:schemeClr>
                </a:solidFill>
              </a:rPr>
              <a:t>n-1</a:t>
            </a:r>
            <a:endParaRPr lang="en-GB" sz="28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3500438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214414" y="3143248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ar</a:t>
            </a:r>
            <a:r>
              <a:rPr lang="en-GB" sz="5400" b="1" baseline="30000" dirty="0" smtClean="0"/>
              <a:t>9</a:t>
            </a:r>
            <a:r>
              <a:rPr lang="en-GB" sz="5400" b="1" dirty="0" smtClean="0"/>
              <a:t>= 2 √2 (√2)</a:t>
            </a:r>
            <a:r>
              <a:rPr lang="en-GB" sz="5400" b="1" baseline="30000" dirty="0" smtClean="0"/>
              <a:t> 9</a:t>
            </a:r>
            <a:endParaRPr lang="en-GB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1142976" y="4005868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ar</a:t>
            </a:r>
            <a:r>
              <a:rPr lang="en-GB" sz="5400" b="1" baseline="30000" dirty="0" smtClean="0"/>
              <a:t>9</a:t>
            </a:r>
            <a:r>
              <a:rPr lang="en-GB" sz="5400" b="1" dirty="0" smtClean="0"/>
              <a:t>= 2 √2</a:t>
            </a:r>
            <a:r>
              <a:rPr lang="en-GB" sz="5400" b="1" baseline="30000" dirty="0" smtClean="0"/>
              <a:t> 10</a:t>
            </a:r>
            <a:endParaRPr lang="en-GB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071538" y="4648810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ar</a:t>
            </a:r>
            <a:r>
              <a:rPr lang="en-GB" sz="5400" b="1" baseline="30000" dirty="0" smtClean="0"/>
              <a:t>9</a:t>
            </a:r>
            <a:r>
              <a:rPr lang="en-GB" sz="5400" b="1" dirty="0" smtClean="0"/>
              <a:t>= 2 x2</a:t>
            </a:r>
            <a:r>
              <a:rPr lang="en-GB" sz="5400" b="1" baseline="30000" dirty="0" smtClean="0"/>
              <a:t> 5</a:t>
            </a:r>
            <a:endParaRPr lang="en-GB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1071538" y="5220314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ar</a:t>
            </a:r>
            <a:r>
              <a:rPr lang="en-GB" sz="5400" b="1" baseline="30000" dirty="0" smtClean="0"/>
              <a:t>9</a:t>
            </a:r>
            <a:r>
              <a:rPr lang="en-GB" sz="5400" b="1" dirty="0" smtClean="0"/>
              <a:t>= 2</a:t>
            </a:r>
            <a:r>
              <a:rPr lang="en-GB" sz="5400" b="1" baseline="30000" dirty="0" smtClean="0"/>
              <a:t> 6</a:t>
            </a:r>
            <a:endParaRPr lang="en-GB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5863256"/>
            <a:ext cx="621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10</a:t>
            </a:r>
            <a:r>
              <a:rPr lang="en-GB" sz="5400" b="1" baseline="30000" dirty="0" smtClean="0"/>
              <a:t>th</a:t>
            </a:r>
            <a:r>
              <a:rPr lang="en-GB" sz="5400" b="1" dirty="0" smtClean="0"/>
              <a:t> term= 64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 animBg="1"/>
      <p:bldP spid="15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64633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r</a:t>
            </a:r>
            <a:r>
              <a:rPr lang="en-GB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0" y="71414"/>
            <a:ext cx="46434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Andy invests £A at a rate of interest 4% per annum. After 5 years  it will be worth £10 000. How much (to the nearest penny) will it be worth after 10 years?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71435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a= the first term of the sequence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57752" y="107154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4305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So what do we have: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-32" y="22145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r=1.04  </a:t>
            </a:r>
            <a:r>
              <a:rPr lang="en-GB" sz="2400" b="1" i="1" dirty="0" smtClean="0">
                <a:solidFill>
                  <a:schemeClr val="accent6">
                    <a:lumMod val="75000"/>
                  </a:schemeClr>
                </a:solidFill>
              </a:rPr>
              <a:t>( think if it will increase in value you need that 1!)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7256" y="2714620"/>
            <a:ext cx="828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a= £A	   </a:t>
            </a:r>
            <a:r>
              <a:rPr lang="en-GB" sz="2400" b="1" i="1" dirty="0" smtClean="0">
                <a:solidFill>
                  <a:schemeClr val="accent6">
                    <a:lumMod val="75000"/>
                  </a:schemeClr>
                </a:solidFill>
              </a:rPr>
              <a:t>(this gives you a hint that you will need to work out A)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-32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2	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-32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2	3	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?	?	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-32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2	3	4	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?	?	?	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2	3	4	5	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?	?	?	?	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-32" y="321468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Think about the terms: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</a:t>
            </a:r>
          </a:p>
          <a:p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1 	2	3	4	5	6</a:t>
            </a:r>
          </a:p>
          <a:p>
            <a:r>
              <a:rPr lang="en-GB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     a 	?	?	?	?	10000</a:t>
            </a:r>
          </a:p>
        </p:txBody>
      </p:sp>
      <p:sp>
        <p:nvSpPr>
          <p:cNvPr id="41" name="Curved Down Arrow 40"/>
          <p:cNvSpPr/>
          <p:nvPr/>
        </p:nvSpPr>
        <p:spPr>
          <a:xfrm>
            <a:off x="1142976" y="4000504"/>
            <a:ext cx="857256" cy="142876"/>
          </a:xfrm>
          <a:prstGeom prst="curvedDown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2976" y="363117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 year</a:t>
            </a:r>
            <a:endParaRPr lang="en-GB" dirty="0"/>
          </a:p>
        </p:txBody>
      </p:sp>
      <p:sp>
        <p:nvSpPr>
          <p:cNvPr id="43" name="Curved Down Arrow 42"/>
          <p:cNvSpPr/>
          <p:nvPr/>
        </p:nvSpPr>
        <p:spPr>
          <a:xfrm>
            <a:off x="2071670" y="4012646"/>
            <a:ext cx="857256" cy="142876"/>
          </a:xfrm>
          <a:prstGeom prst="curvedDown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71670" y="364331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 year</a:t>
            </a:r>
            <a:endParaRPr lang="en-GB" dirty="0"/>
          </a:p>
        </p:txBody>
      </p:sp>
      <p:sp>
        <p:nvSpPr>
          <p:cNvPr id="45" name="Curved Down Arrow 44"/>
          <p:cNvSpPr/>
          <p:nvPr/>
        </p:nvSpPr>
        <p:spPr>
          <a:xfrm>
            <a:off x="3000364" y="4012646"/>
            <a:ext cx="857256" cy="142876"/>
          </a:xfrm>
          <a:prstGeom prst="curvedDown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00364" y="364331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 year</a:t>
            </a:r>
            <a:endParaRPr lang="en-GB" dirty="0"/>
          </a:p>
        </p:txBody>
      </p:sp>
      <p:sp>
        <p:nvSpPr>
          <p:cNvPr id="47" name="Curved Down Arrow 46"/>
          <p:cNvSpPr/>
          <p:nvPr/>
        </p:nvSpPr>
        <p:spPr>
          <a:xfrm>
            <a:off x="3929058" y="3941208"/>
            <a:ext cx="857256" cy="142876"/>
          </a:xfrm>
          <a:prstGeom prst="curvedDown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29058" y="357187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  <a:r>
              <a:rPr lang="en-GB" dirty="0" smtClean="0"/>
              <a:t> year</a:t>
            </a:r>
            <a:endParaRPr lang="en-GB" dirty="0"/>
          </a:p>
        </p:txBody>
      </p:sp>
      <p:sp>
        <p:nvSpPr>
          <p:cNvPr id="49" name="Curved Down Arrow 48"/>
          <p:cNvSpPr/>
          <p:nvPr/>
        </p:nvSpPr>
        <p:spPr>
          <a:xfrm>
            <a:off x="4857752" y="4000504"/>
            <a:ext cx="857256" cy="142876"/>
          </a:xfrm>
          <a:prstGeom prst="curvedDown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57752" y="363117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 year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-142908" y="51435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ar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=10 000  </a:t>
            </a:r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( Power is usually the same as the years but always check!)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-142908" y="57864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         ar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10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=?	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        </a:t>
            </a:r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( Using the same idea after 10 years will be the 11</a:t>
            </a:r>
            <a:r>
              <a:rPr lang="en-GB" sz="2000" b="1" i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 term)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7" grpId="0"/>
      <p:bldP spid="28" grpId="0"/>
      <p:bldP spid="29" grpId="0"/>
      <p:bldP spid="32" grpId="0"/>
      <p:bldP spid="33" grpId="0"/>
      <p:bldP spid="38" grpId="0"/>
      <p:bldP spid="39" grpId="0"/>
      <p:bldP spid="41" grpId="0" animBg="1"/>
      <p:bldP spid="42" grpId="0"/>
      <p:bldP spid="43" grpId="0" animBg="1"/>
      <p:bldP spid="44" grpId="0"/>
      <p:bldP spid="45" grpId="0" animBg="1"/>
      <p:bldP spid="46" grpId="0"/>
      <p:bldP spid="47" grpId="0" animBg="1"/>
      <p:bldP spid="48" grpId="0"/>
      <p:bldP spid="49" grpId="0" animBg="1"/>
      <p:bldP spid="50" grpId="0"/>
      <p:bldP spid="51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64633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r</a:t>
            </a:r>
            <a:r>
              <a:rPr lang="en-GB" b="1" dirty="0" smtClean="0">
                <a:solidFill>
                  <a:srgbClr val="00B050"/>
                </a:solidFill>
              </a:rPr>
              <a:t>= the number you times by to   get to the next term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0" y="71414"/>
            <a:ext cx="46434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Andy invests £A at a rate of interest 4% per annum. After 5 years  it will be worth £10 000. How much (to the nearest penny) will it be worth after 10 years?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71435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a= the first term of the sequence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57752" y="107154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0" y="164305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       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ax1.04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=10 000  </a:t>
            </a:r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( Replace the r!)</a:t>
            </a:r>
          </a:p>
          <a:p>
            <a:endParaRPr lang="en-GB" sz="2000" b="1" i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" y="1643050"/>
            <a:ext cx="9144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        </a:t>
            </a: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ax1.04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=10 000  </a:t>
            </a:r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( Replace the r!)</a:t>
            </a:r>
          </a:p>
          <a:p>
            <a:endParaRPr lang="en-GB" sz="2000" b="1" i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£</a:t>
            </a:r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A= </a:t>
            </a:r>
            <a:r>
              <a:rPr lang="en-GB" sz="2800" b="1" i="1" u="sng" dirty="0" smtClean="0">
                <a:solidFill>
                  <a:schemeClr val="accent6">
                    <a:lumMod val="75000"/>
                  </a:schemeClr>
                </a:solidFill>
              </a:rPr>
              <a:t>£10 000	</a:t>
            </a:r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£A = £8219.27</a:t>
            </a:r>
            <a:endParaRPr lang="en-GB" sz="28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1.04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  <a:p>
            <a:r>
              <a:rPr lang="en-GB" sz="2000" b="1" i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3857628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          ar</a:t>
            </a:r>
            <a:r>
              <a:rPr lang="en-GB" sz="2800" b="1" baseline="36000" dirty="0" smtClean="0">
                <a:solidFill>
                  <a:schemeClr val="accent3">
                    <a:lumMod val="75000"/>
                  </a:schemeClr>
                </a:solidFill>
              </a:rPr>
              <a:t>10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=?	</a:t>
            </a:r>
          </a:p>
          <a:p>
            <a:r>
              <a:rPr lang="en-GB" sz="2800" b="1" i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GB" sz="2800" b="1" i="1" u="sng" dirty="0" smtClean="0">
                <a:solidFill>
                  <a:schemeClr val="accent3">
                    <a:lumMod val="75000"/>
                  </a:schemeClr>
                </a:solidFill>
              </a:rPr>
              <a:t>£10 000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 x 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1.04</a:t>
            </a:r>
            <a:r>
              <a:rPr lang="en-GB" sz="2800" b="1" baseline="36000" dirty="0" smtClean="0">
                <a:solidFill>
                  <a:schemeClr val="accent3">
                    <a:lumMod val="75000"/>
                  </a:schemeClr>
                </a:solidFill>
              </a:rPr>
              <a:t>10 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=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£10 000 x 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1.04</a:t>
            </a:r>
            <a:r>
              <a:rPr lang="en-GB" sz="2800" b="1" baseline="36000" dirty="0" smtClean="0">
                <a:solidFill>
                  <a:schemeClr val="accent3">
                    <a:lumMod val="75000"/>
                  </a:schemeClr>
                </a:solidFill>
              </a:rPr>
              <a:t>5 </a:t>
            </a:r>
          </a:p>
          <a:p>
            <a:r>
              <a:rPr lang="en-GB" sz="2800" b="1" i="1" baseline="36000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 1.04</a:t>
            </a:r>
            <a:r>
              <a:rPr lang="en-GB" sz="2800" b="1" baseline="36000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" y="535782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ar</a:t>
            </a:r>
            <a:r>
              <a:rPr lang="en-GB" sz="2800" b="1" baseline="36000" dirty="0" smtClean="0">
                <a:solidFill>
                  <a:schemeClr val="accent3">
                    <a:lumMod val="75000"/>
                  </a:schemeClr>
                </a:solidFill>
              </a:rPr>
              <a:t>10</a:t>
            </a:r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</a:rPr>
              <a:t>= £12166.53</a:t>
            </a:r>
            <a:endParaRPr lang="en-GB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31" grpId="0"/>
      <p:bldP spid="34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7752" y="71414"/>
            <a:ext cx="4214842" cy="64633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B050"/>
                </a:solidFill>
              </a:rPr>
              <a:t>r</a:t>
            </a:r>
            <a:r>
              <a:rPr lang="en-GB" b="1" dirty="0" smtClean="0">
                <a:solidFill>
                  <a:srgbClr val="00B050"/>
                </a:solidFill>
              </a:rPr>
              <a:t>= the number you times by to   get to the next </a:t>
            </a:r>
            <a:r>
              <a:rPr lang="en-GB" b="1" dirty="0" smtClean="0">
                <a:solidFill>
                  <a:srgbClr val="00B050"/>
                </a:solidFill>
              </a:rPr>
              <a:t>term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0" y="71414"/>
            <a:ext cx="4643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What is the first term in the geometric progression    3,6,12,24.... To exceed 1 million?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71435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a= the first term of the sequence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57752" y="1071546"/>
            <a:ext cx="4214842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B050"/>
                </a:solidFill>
              </a:rPr>
              <a:t>What terms have you got/need to find?</a:t>
            </a:r>
            <a:endParaRPr lang="en-GB" b="1" baseline="-280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32" y="164305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r=2    </a:t>
            </a:r>
            <a:r>
              <a:rPr lang="en-GB" sz="2400" b="1" i="1" dirty="0" smtClean="0">
                <a:solidFill>
                  <a:schemeClr val="accent6">
                    <a:lumMod val="75000"/>
                  </a:schemeClr>
                </a:solidFill>
              </a:rPr>
              <a:t>( 6 divided by 3)</a:t>
            </a:r>
            <a:endParaRPr lang="en-GB" sz="2800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786" y="2071678"/>
            <a:ext cx="828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chemeClr val="accent6">
                    <a:lumMod val="75000"/>
                  </a:schemeClr>
                </a:solidFill>
              </a:rPr>
              <a:t> a= 3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71406" y="264318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nth term = ar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n-1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&gt; 1000 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214346" y="312009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3x2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n-1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&gt; 1000 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214282" y="364331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    2</a:t>
            </a:r>
            <a:r>
              <a:rPr lang="en-GB" sz="2800" b="1" baseline="36000" dirty="0" smtClean="0">
                <a:solidFill>
                  <a:schemeClr val="accent6">
                    <a:lumMod val="75000"/>
                  </a:schemeClr>
                </a:solidFill>
              </a:rPr>
              <a:t>n-1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&gt; </a:t>
            </a:r>
            <a:r>
              <a:rPr lang="en-GB" sz="2800" b="1" u="sng" dirty="0" smtClean="0">
                <a:solidFill>
                  <a:schemeClr val="accent6">
                    <a:lumMod val="75000"/>
                  </a:schemeClr>
                </a:solidFill>
              </a:rPr>
              <a:t>1000 000</a:t>
            </a:r>
          </a:p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	     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71406" y="442913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   n-1&gt; log</a:t>
            </a:r>
            <a:r>
              <a:rPr lang="en-GB" sz="2800" b="1" baseline="-34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n-GB" sz="2800" b="1" u="sng" dirty="0" smtClean="0">
                <a:solidFill>
                  <a:schemeClr val="accent6">
                    <a:lumMod val="75000"/>
                  </a:schemeClr>
                </a:solidFill>
              </a:rPr>
              <a:t>1000 000)</a:t>
            </a:r>
            <a:r>
              <a:rPr lang="en-GB" sz="2800" b="1" u="sng" baseline="36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GB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3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-32" y="519179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   n-1&gt; 18.35 (2dp)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32" y="57864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       n&gt; 19.35 (2dp)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32" y="635795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               n = 20		So 20</a:t>
            </a:r>
            <a:r>
              <a:rPr lang="en-GB" sz="2800" b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 term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1057</Words>
  <Application>Microsoft Office PowerPoint</Application>
  <PresentationFormat>On-screen Show (4:3)</PresentationFormat>
  <Paragraphs>245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Notley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activstudio</dc:creator>
  <cp:lastModifiedBy>nerys.packwood</cp:lastModifiedBy>
  <cp:revision>8</cp:revision>
  <dcterms:created xsi:type="dcterms:W3CDTF">2011-02-27T14:11:47Z</dcterms:created>
  <dcterms:modified xsi:type="dcterms:W3CDTF">2011-02-28T15:36:23Z</dcterms:modified>
</cp:coreProperties>
</file>